
<file path=[Content_Types].xml><?xml version="1.0" encoding="utf-8"?>
<Types xmlns="http://schemas.openxmlformats.org/package/2006/content-types">
  <Default Extension="png" ContentType="image/png"/>
  <Default Extension="jpeg" ContentType="image/jpeg"/>
  <Default Extension="emf" ContentType="image/x-emf"/>
  <Default Extension="m4a" ContentType="audio/mp4"/>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0"/>
  </p:notesMasterIdLst>
  <p:handoutMasterIdLst>
    <p:handoutMasterId r:id="rId31"/>
  </p:handoutMasterIdLst>
  <p:sldIdLst>
    <p:sldId id="302" r:id="rId3"/>
    <p:sldId id="360" r:id="rId4"/>
    <p:sldId id="353" r:id="rId5"/>
    <p:sldId id="354" r:id="rId6"/>
    <p:sldId id="355" r:id="rId7"/>
    <p:sldId id="356" r:id="rId8"/>
    <p:sldId id="357" r:id="rId9"/>
    <p:sldId id="336" r:id="rId10"/>
    <p:sldId id="337" r:id="rId11"/>
    <p:sldId id="338" r:id="rId12"/>
    <p:sldId id="339" r:id="rId13"/>
    <p:sldId id="340" r:id="rId14"/>
    <p:sldId id="341" r:id="rId15"/>
    <p:sldId id="342" r:id="rId16"/>
    <p:sldId id="358" r:id="rId17"/>
    <p:sldId id="343" r:id="rId18"/>
    <p:sldId id="344" r:id="rId19"/>
    <p:sldId id="345" r:id="rId20"/>
    <p:sldId id="346" r:id="rId21"/>
    <p:sldId id="347" r:id="rId22"/>
    <p:sldId id="359" r:id="rId23"/>
    <p:sldId id="348" r:id="rId24"/>
    <p:sldId id="349" r:id="rId25"/>
    <p:sldId id="350" r:id="rId26"/>
    <p:sldId id="351" r:id="rId27"/>
    <p:sldId id="352" r:id="rId28"/>
    <p:sldId id="335" r:id="rId29"/>
  </p:sldIdLst>
  <p:sldSz cx="9144000" cy="6858000" type="screen4x3"/>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uCharme" initials="KD" lastIdx="5" clrIdx="0">
    <p:extLst>
      <p:ext uri="{19B8F6BF-5375-455C-9EA6-DF929625EA0E}">
        <p15:presenceInfo xmlns:p15="http://schemas.microsoft.com/office/powerpoint/2012/main" userId="0a7d28399834bd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autoAdjust="0"/>
    <p:restoredTop sz="56016" autoAdjust="0"/>
  </p:normalViewPr>
  <p:slideViewPr>
    <p:cSldViewPr showGuides="1">
      <p:cViewPr varScale="1">
        <p:scale>
          <a:sx n="74" d="100"/>
          <a:sy n="74" d="100"/>
        </p:scale>
        <p:origin x="2730" y="54"/>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2-11T11:38:52.199" idx="4">
    <p:pos x="10" y="10"/>
    <p:text>Slide name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1T11:24:51.046" idx="1">
    <p:pos x="10" y="10"/>
    <p:text>changing notes section for voice over</p:text>
    <p:extLst>
      <p:ext uri="{C676402C-5697-4E1C-873F-D02D1690AC5C}">
        <p15:threadingInfo xmlns:p15="http://schemas.microsoft.com/office/powerpoint/2012/main" timeZoneBias="300"/>
      </p:ext>
    </p:extLst>
  </p:cm>
  <p:cm authorId="1" dt="2017-12-11T11:57:56.732" idx="5">
    <p:pos x="10" y="106"/>
    <p:text>and slide now too</p:text>
    <p:extLst>
      <p:ext uri="{C676402C-5697-4E1C-873F-D02D1690AC5C}">
        <p15:threadingInfo xmlns:p15="http://schemas.microsoft.com/office/powerpoint/2012/main" timeZoneBias="30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1T11:31:59.958" idx="3">
    <p:pos x="10" y="10"/>
    <p:text>Whole Slide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t>
            </a:r>
            <a:r>
              <a:rPr lang="en-US" b="0" dirty="0" smtClean="0">
                <a:latin typeface="Calibri" pitchFamily="34" charset="0"/>
              </a:rPr>
              <a:t>everyone to </a:t>
            </a:r>
            <a:r>
              <a:rPr lang="en-US" b="0" dirty="0">
                <a:latin typeface="Calibri" pitchFamily="34" charset="0"/>
              </a:rPr>
              <a:t>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Like many</a:t>
            </a:r>
            <a:r>
              <a:rPr lang="en-US" baseline="0" dirty="0"/>
              <a:t> other applications in coding, neural networks are designed perfectly for reuse or transfer learning. Most deep learning applications use this approach instead of building a network from scratch every time.</a:t>
            </a:r>
          </a:p>
          <a:p>
            <a:endParaRPr lang="en-US" baseline="0" dirty="0"/>
          </a:p>
          <a:p>
            <a:r>
              <a:rPr lang="en-US" baseline="0" dirty="0"/>
              <a:t>The process consists of making modifications to </a:t>
            </a:r>
            <a:r>
              <a:rPr lang="en-US" baseline="0" dirty="0" err="1"/>
              <a:t>pretrained</a:t>
            </a:r>
            <a:r>
              <a:rPr lang="en-US" baseline="0" dirty="0"/>
              <a:t> models. Transfer learning can </a:t>
            </a:r>
            <a:r>
              <a:rPr lang="en-US" baseline="0" dirty="0" smtClean="0"/>
              <a:t>entail the reuse of </a:t>
            </a:r>
            <a:r>
              <a:rPr lang="en-US" baseline="0" dirty="0"/>
              <a:t>a single layer </a:t>
            </a:r>
            <a:r>
              <a:rPr lang="en-US" baseline="0" dirty="0" smtClean="0"/>
              <a:t>or to </a:t>
            </a:r>
            <a:r>
              <a:rPr lang="en-US" baseline="0" dirty="0"/>
              <a:t>the whole network. </a:t>
            </a:r>
          </a:p>
          <a:p>
            <a:endParaRPr lang="en-US" baseline="0" dirty="0"/>
          </a:p>
          <a:p>
            <a:r>
              <a:rPr lang="en-US" baseline="0" dirty="0"/>
              <a:t>The network that we will be employing was trained on the COCO image dataset. We are reusing the entire structure, but changing the output layer for only 3 classes. The model has already defined feature details and a weight file that helps us load new images in and train for a fraction of the time to get our new output predictions.</a:t>
            </a:r>
            <a:endParaRPr lang="en-US" dirty="0"/>
          </a:p>
        </p:txBody>
      </p:sp>
    </p:spTree>
    <p:extLst>
      <p:ext uri="{BB962C8B-B14F-4D97-AF65-F5344CB8AC3E}">
        <p14:creationId xmlns:p14="http://schemas.microsoft.com/office/powerpoint/2010/main" val="1587849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 part of the transfer learning process, we need to create our </a:t>
            </a:r>
            <a:r>
              <a:rPr lang="en-US" baseline="0" dirty="0"/>
              <a:t>own </a:t>
            </a:r>
            <a:r>
              <a:rPr lang="en-US" baseline="0" dirty="0" smtClean="0"/>
              <a:t>dataset and it can </a:t>
            </a:r>
            <a:r>
              <a:rPr lang="en-US" baseline="0" dirty="0"/>
              <a:t>be a time consuming and arduous </a:t>
            </a:r>
            <a:r>
              <a:rPr lang="en-US" baseline="0" dirty="0" smtClean="0"/>
              <a:t>task. Because </a:t>
            </a:r>
            <a:r>
              <a:rPr lang="en-US" baseline="0" dirty="0"/>
              <a:t>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283761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as ground truths to calculate Euclidean distances. </a:t>
            </a:r>
          </a:p>
          <a:p>
            <a:endParaRPr lang="en-US" baseline="0" dirty="0"/>
          </a:p>
          <a:p>
            <a:r>
              <a:rPr lang="en-US" baseline="0" dirty="0"/>
              <a:t>To generate these bounding boxes, we made use of </a:t>
            </a:r>
            <a:r>
              <a:rPr lang="en-US" baseline="0" dirty="0" err="1"/>
              <a:t>LabelImg</a:t>
            </a:r>
            <a:r>
              <a:rPr lang="en-US" baseline="0" dirty="0"/>
              <a:t> to open each photo, draw a box around the object, and then classify it. </a:t>
            </a:r>
            <a:r>
              <a:rPr lang="en-US" baseline="0" dirty="0" err="1"/>
              <a:t>LabelImg</a:t>
            </a:r>
            <a:r>
              <a:rPr lang="en-US" baseline="0" dirty="0"/>
              <a:t> then creates an xml file that contain the locations, sizes, and classification label for each box. In order to import these files by </a:t>
            </a:r>
            <a:r>
              <a:rPr lang="en-US" baseline="0" dirty="0" err="1"/>
              <a:t>tensorflow</a:t>
            </a:r>
            <a:r>
              <a:rPr lang="en-US" baseline="0" dirty="0"/>
              <a:t>, they are converted to </a:t>
            </a:r>
            <a:r>
              <a:rPr lang="en-US" baseline="0" dirty="0" err="1"/>
              <a:t>tensorflow</a:t>
            </a:r>
            <a:r>
              <a:rPr lang="en-US" baseline="0" dirty="0"/>
              <a:t> record files.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12</a:t>
            </a:fld>
            <a:endParaRPr lang="en-US"/>
          </a:p>
        </p:txBody>
      </p:sp>
    </p:spTree>
    <p:extLst>
      <p:ext uri="{BB962C8B-B14F-4D97-AF65-F5344CB8AC3E}">
        <p14:creationId xmlns:p14="http://schemas.microsoft.com/office/powerpoint/2010/main" val="314542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13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Along with the </a:t>
            </a:r>
            <a:r>
              <a:rPr lang="en-US" b="0" dirty="0" err="1"/>
              <a:t>tensorflow</a:t>
            </a:r>
            <a:r>
              <a:rPr lang="en-US" b="0" baseline="0" dirty="0"/>
              <a:t> record files, we </a:t>
            </a:r>
            <a:r>
              <a:rPr lang="en-US" b="0" baseline="0" dirty="0" smtClean="0"/>
              <a:t>also </a:t>
            </a:r>
            <a:r>
              <a:rPr lang="en-US" b="0" baseline="0" dirty="0"/>
              <a:t>need a </a:t>
            </a:r>
            <a:r>
              <a:rPr lang="en-US" b="0" baseline="0" dirty="0" err="1"/>
              <a:t>pbtxt</a:t>
            </a:r>
            <a:r>
              <a:rPr lang="en-US" b="0" baseline="0" dirty="0"/>
              <a:t> file and configuration </a:t>
            </a:r>
            <a:r>
              <a:rPr lang="en-US" b="0" baseline="0" dirty="0" smtClean="0"/>
              <a:t>file to train the new model.</a:t>
            </a:r>
          </a:p>
          <a:p>
            <a:pPr>
              <a:buFont typeface="Wingdings" pitchFamily="2" charset="2"/>
              <a:buNone/>
            </a:pPr>
            <a:endParaRPr lang="en-US" b="0" baseline="0" dirty="0"/>
          </a:p>
          <a:p>
            <a:pPr>
              <a:buFont typeface="Wingdings" pitchFamily="2" charset="2"/>
              <a:buNone/>
            </a:pPr>
            <a:r>
              <a:rPr lang="en-US" b="0" baseline="0" dirty="0"/>
              <a:t>The </a:t>
            </a:r>
            <a:r>
              <a:rPr lang="en-US" b="0" baseline="0" dirty="0" err="1"/>
              <a:t>pbtxt</a:t>
            </a:r>
            <a:r>
              <a:rPr lang="en-US" b="0" baseline="0" dirty="0"/>
              <a:t> file is used to link the id number from the neural network to a classification label. </a:t>
            </a:r>
          </a:p>
          <a:p>
            <a:pPr>
              <a:buFont typeface="Wingdings" pitchFamily="2" charset="2"/>
              <a:buNone/>
            </a:pPr>
            <a:r>
              <a:rPr lang="en-US" b="0" baseline="0" dirty="0"/>
              <a:t>Our classification labels of Wrenches, Pliers, and Screwdrivers </a:t>
            </a:r>
            <a:r>
              <a:rPr lang="en-US" b="0" baseline="0" dirty="0" smtClean="0"/>
              <a:t>were represented </a:t>
            </a:r>
            <a:r>
              <a:rPr lang="en-US" b="0" baseline="0" dirty="0"/>
              <a:t>with an id of 1, 2, and 3 respectively.</a:t>
            </a:r>
          </a:p>
          <a:p>
            <a:pPr>
              <a:buFont typeface="Wingdings" pitchFamily="2" charset="2"/>
              <a:buNone/>
            </a:pPr>
            <a:endParaRPr lang="en-US" b="0" baseline="0" dirty="0"/>
          </a:p>
          <a:p>
            <a:pPr>
              <a:buFont typeface="Wingdings" pitchFamily="2" charset="2"/>
              <a:buNone/>
            </a:pPr>
            <a:r>
              <a:rPr lang="en-US" b="0" baseline="0" dirty="0"/>
              <a:t>We are using the </a:t>
            </a:r>
            <a:r>
              <a:rPr lang="en-US" sz="1200" dirty="0"/>
              <a:t>ssd_mobilenet_v1_pets</a:t>
            </a:r>
            <a:r>
              <a:rPr lang="en-US" sz="1200" baseline="0" dirty="0"/>
              <a:t> configuration file with a few tweaks. The number of classes was changed to 3, we reduced the batch size from 24 to 15 for hardware considerations, and lastly we had to point the configuration file to our dataset and label map.</a:t>
            </a:r>
          </a:p>
          <a:p>
            <a:pPr>
              <a:buFont typeface="Wingdings" pitchFamily="2" charset="2"/>
              <a:buNone/>
            </a:pPr>
            <a:endParaRPr lang="en-US" sz="1200" b="0" baseline="0" dirty="0"/>
          </a:p>
          <a:p>
            <a:pPr>
              <a:buFont typeface="Wingdings" pitchFamily="2" charset="2"/>
              <a:buNone/>
            </a:pPr>
            <a:r>
              <a:rPr lang="en-US" sz="1200" b="0" baseline="0" dirty="0"/>
              <a:t>The overall training time was 13+ hours as it ran overnight.</a:t>
            </a:r>
          </a:p>
          <a:p>
            <a:pPr>
              <a:buFont typeface="Wingdings" pitchFamily="2" charset="2"/>
              <a:buNone/>
            </a:pPr>
            <a:endParaRPr lang="en-US" sz="1200" b="0" baseline="0" dirty="0"/>
          </a:p>
          <a:p>
            <a:pPr>
              <a:buFont typeface="Wingdings" pitchFamily="2" charset="2"/>
              <a:buNone/>
            </a:pPr>
            <a:r>
              <a:rPr lang="en-US" sz="1200" b="0" baseline="0" dirty="0"/>
              <a:t>The next slide shows a video the results without tracking added.</a:t>
            </a: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1745791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65684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752231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However, we also wanted to incorporate object tracking. Much like object detection, object tracking is about finding a specific object in a frame of video. However, object tracking assumes that you know the initial bounding box, and that an object will be in each successive frame. </a:t>
            </a:r>
          </a:p>
          <a:p>
            <a:endParaRPr lang="en-US" dirty="0"/>
          </a:p>
          <a:p>
            <a:r>
              <a:rPr lang="en-US" dirty="0"/>
              <a:t>In the context of real-time object tracking, algorithms are split up into two aspects, a motion model and an appearance model. The motion model keeps track of position and velocity of an object, among other related aspects. The Kalman filter is a commonly used example of this. </a:t>
            </a:r>
          </a:p>
          <a:p>
            <a:endParaRPr lang="en-US" dirty="0"/>
          </a:p>
          <a:p>
            <a:r>
              <a:rPr lang="en-US" dirty="0"/>
              <a:t>The appearance model represents what the object to be tracked looks like. While a template could be used, most modern techniques use a classifier that is trained online to represent the object. This improves robustness.</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16</a:t>
            </a:fld>
            <a:endParaRPr lang="en-US"/>
          </a:p>
        </p:txBody>
      </p:sp>
    </p:spTree>
    <p:extLst>
      <p:ext uri="{BB962C8B-B14F-4D97-AF65-F5344CB8AC3E}">
        <p14:creationId xmlns:p14="http://schemas.microsoft.com/office/powerpoint/2010/main" val="817440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So with the shown results of the object detection, why would a tracker be important to implement? Reasons primarily focus on three things. </a:t>
            </a:r>
          </a:p>
        </p:txBody>
      </p:sp>
    </p:spTree>
    <p:extLst>
      <p:ext uri="{BB962C8B-B14F-4D97-AF65-F5344CB8AC3E}">
        <p14:creationId xmlns:p14="http://schemas.microsoft.com/office/powerpoint/2010/main" val="2587790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Adaboost</a:t>
            </a:r>
            <a:r>
              <a:rPr lang="en-US" sz="1000" dirty="0"/>
              <a:t>: An ensemble learning method that uses a linear combination of week classifiers to create a strong classifier.</a:t>
            </a:r>
          </a:p>
          <a:p>
            <a:endParaRPr lang="en-US" sz="1000" dirty="0"/>
          </a:p>
          <a:p>
            <a:r>
              <a:rPr lang="en-US" sz="1000" dirty="0"/>
              <a:t>Boosting: have an ensemble of weak classifiers that use Viola and Jones, </a:t>
            </a:r>
            <a:r>
              <a:rPr lang="en-US" sz="1000" dirty="0" err="1"/>
              <a:t>HoG</a:t>
            </a:r>
            <a:r>
              <a:rPr lang="en-US" sz="1000" dirty="0"/>
              <a:t>, and Local Binary Pattern features. Weak classifiers choose whether or not the location is the object by modeling the </a:t>
            </a:r>
            <a:r>
              <a:rPr lang="en-US" sz="1000" dirty="0" err="1"/>
              <a:t>prob</a:t>
            </a:r>
            <a:r>
              <a:rPr lang="en-US" sz="1000" dirty="0"/>
              <a:t> </a:t>
            </a:r>
            <a:r>
              <a:rPr lang="en-US" sz="1000" dirty="0" err="1"/>
              <a:t>dist</a:t>
            </a:r>
            <a:r>
              <a:rPr lang="en-US" sz="1000" dirty="0"/>
              <a:t> with a KF technique. Decision is gotten from this using a threshold for Harr-like wavelets and using NN for histogram based features. </a:t>
            </a:r>
          </a:p>
          <a:p>
            <a:r>
              <a:rPr lang="en-US" sz="1000" dirty="0"/>
              <a:t>Use a linear combination of these classifiers to make a strong classifier, update with prediction as </a:t>
            </a:r>
            <a:r>
              <a:rPr lang="en-US" sz="1000" dirty="0" err="1"/>
              <a:t>pos</a:t>
            </a:r>
            <a:r>
              <a:rPr lang="en-US" sz="1000" dirty="0"/>
              <a:t>, surrounding background as negative. </a:t>
            </a:r>
          </a:p>
          <a:p>
            <a:r>
              <a:rPr lang="en-US" sz="1000" dirty="0"/>
              <a:t>Legacy, outperformed by other methods.</a:t>
            </a:r>
          </a:p>
          <a:p>
            <a:endParaRPr lang="en-US" sz="1000" dirty="0"/>
          </a:p>
          <a:p>
            <a:r>
              <a:rPr lang="en-US" sz="1000" dirty="0"/>
              <a:t>MIL: Same basic concept, but incorporates multiple positive detections using bagging techniques, instead of only training on one. Classifies based on bags, and returns positive if any element in the bag is positive.</a:t>
            </a:r>
          </a:p>
          <a:p>
            <a:endParaRPr lang="en-US" sz="1000" dirty="0"/>
          </a:p>
          <a:p>
            <a:r>
              <a:rPr lang="en-US" sz="1000" dirty="0"/>
              <a:t>KCF: KCF expands on MIL, using the fact that the multiple positive detections will likely have large overlapped section, allowing for some correlation properties to improve on MIL in both speed and accuracy. Details are too math heavy for this presentation. This would be the one to use in this category, but took too long to execute in practice for a pseudo-real time situation.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946396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methods included in OpenCV use different methods separate from </a:t>
            </a:r>
            <a:r>
              <a:rPr lang="en-US" dirty="0" err="1"/>
              <a:t>AdaBoost</a:t>
            </a:r>
            <a:r>
              <a:rPr lang="en-US" dirty="0"/>
              <a:t> and its associated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Medianflow</a:t>
            </a:r>
            <a:r>
              <a:rPr lang="en-US" dirty="0"/>
              <a:t>: By assuming that the difference between frames is small and approximately constant around the point of consideration, L-K finds the Least Squares estimator for the optical flow. L-K is the motion model, similar features are used as the </a:t>
            </a:r>
            <a:r>
              <a:rPr lang="en-US" dirty="0" err="1"/>
              <a:t>AdaBoost</a:t>
            </a:r>
            <a:r>
              <a:rPr lang="en-US" dirty="0"/>
              <a:t>-based trackers for appearance model. </a:t>
            </a:r>
          </a:p>
          <a:p>
            <a:r>
              <a:rPr lang="en-US" dirty="0"/>
              <a:t>TLD: fern refers to a hashing algorithm, used to generate histograms to be classified. In OpenCV, the tracking algorithm used is </a:t>
            </a:r>
            <a:r>
              <a:rPr lang="en-US" dirty="0" err="1"/>
              <a:t>medianflow</a:t>
            </a:r>
            <a:r>
              <a:rPr lang="en-US" dirty="0"/>
              <a:t>. Initial testing returned many false positives, so not currently using it. We periodically use a detector to update the box location, so this would be redundant as well.</a:t>
            </a:r>
          </a:p>
          <a:p>
            <a:r>
              <a:rPr lang="en-US" dirty="0" err="1"/>
              <a:t>Goturn</a:t>
            </a:r>
            <a:r>
              <a:rPr lang="en-US" dirty="0"/>
              <a:t>: Learns generic tracking patterns from wide variety of training data offline, which is useful online. (learns underlying motion)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19</a:t>
            </a:fld>
            <a:endParaRPr lang="en-US"/>
          </a:p>
        </p:txBody>
      </p:sp>
    </p:spTree>
    <p:extLst>
      <p:ext uri="{BB962C8B-B14F-4D97-AF65-F5344CB8AC3E}">
        <p14:creationId xmlns:p14="http://schemas.microsoft.com/office/powerpoint/2010/main" val="226492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3199241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21</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514985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47219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pPr lvl="2"/>
            <a:r>
              <a:rPr lang="en-US" dirty="0"/>
              <a:t>Scale</a:t>
            </a:r>
          </a:p>
          <a:p>
            <a:pPr lvl="2"/>
            <a:r>
              <a:rPr lang="en-US" dirty="0"/>
              <a:t>Background</a:t>
            </a:r>
          </a:p>
          <a:p>
            <a:endParaRPr lang="en-US" dirty="0"/>
          </a:p>
          <a:p>
            <a:r>
              <a:rPr lang="en-US" dirty="0"/>
              <a:t>Some Tracking parameters include: margin of error between boxes before it’s considered a different box, maybe even using a different distance measurement between boxes (currently using max distance, but could use a 4 coordinate Euclidian/l2 norm), number of frames that </a:t>
            </a:r>
          </a:p>
        </p:txBody>
      </p:sp>
    </p:spTree>
    <p:extLst>
      <p:ext uri="{BB962C8B-B14F-4D97-AF65-F5344CB8AC3E}">
        <p14:creationId xmlns:p14="http://schemas.microsoft.com/office/powerpoint/2010/main" val="3566428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7636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4231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58928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50759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70881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a:t>
            </a:r>
            <a:r>
              <a:rPr lang="en-US" baseline="0" dirty="0" smtClean="0"/>
              <a:t> from a high level, the flow of our code is relatively straight forward. We use are using </a:t>
            </a:r>
            <a:r>
              <a:rPr lang="en-US" baseline="0" dirty="0" err="1" smtClean="0"/>
              <a:t>OpenCV</a:t>
            </a:r>
            <a:r>
              <a:rPr lang="en-US" baseline="0" dirty="0" smtClean="0"/>
              <a:t> to capture an image from a webcam and then feed that image into the detection and tracking modules. The detection module makes use of </a:t>
            </a:r>
            <a:r>
              <a:rPr lang="en-US" baseline="0" dirty="0" err="1" smtClean="0"/>
              <a:t>tensorflow</a:t>
            </a:r>
            <a:r>
              <a:rPr lang="en-US" baseline="0" dirty="0" smtClean="0"/>
              <a:t> to run the </a:t>
            </a:r>
            <a:r>
              <a:rPr lang="en-US" baseline="0" dirty="0" err="1" smtClean="0"/>
              <a:t>SSD_MobileNets</a:t>
            </a:r>
            <a:r>
              <a:rPr lang="en-US" baseline="0" dirty="0" smtClean="0"/>
              <a:t> networks to detect the objects in frame while the tracking module is using </a:t>
            </a:r>
            <a:r>
              <a:rPr lang="en-US" baseline="0" dirty="0" err="1" smtClean="0"/>
              <a:t>OpenCV’s</a:t>
            </a:r>
            <a:r>
              <a:rPr lang="en-US" baseline="0" dirty="0" smtClean="0"/>
              <a:t> </a:t>
            </a:r>
            <a:r>
              <a:rPr lang="en-US" baseline="0" dirty="0" err="1" smtClean="0"/>
              <a:t>Medianflow</a:t>
            </a:r>
            <a:r>
              <a:rPr lang="en-US" baseline="0" dirty="0" smtClean="0"/>
              <a:t> tracking capabilities. These then combine to display a frame with the bounding box and classification labels. The program will sit in that loop until the user terminates the process.</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6</a:t>
            </a:fld>
            <a:endParaRPr lang="en-US"/>
          </a:p>
        </p:txBody>
      </p:sp>
    </p:spTree>
    <p:extLst>
      <p:ext uri="{BB962C8B-B14F-4D97-AF65-F5344CB8AC3E}">
        <p14:creationId xmlns:p14="http://schemas.microsoft.com/office/powerpoint/2010/main" val="2732426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385807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8</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baseline="0" dirty="0" smtClean="0"/>
              <a:t>We will be employing a single-shot detector as it provides </a:t>
            </a:r>
            <a:r>
              <a:rPr lang="en-US" b="0" baseline="0" dirty="0"/>
              <a:t>for faster </a:t>
            </a:r>
            <a:r>
              <a:rPr lang="en-US" b="0" baseline="0" dirty="0" smtClean="0"/>
              <a:t>detection, but unfortunately at </a:t>
            </a:r>
            <a:r>
              <a:rPr lang="en-US" b="0" baseline="0" dirty="0"/>
              <a:t>the cost of accuracy. It is a tradeoff worth making though for our pseudo ‘real-time’ application.</a:t>
            </a:r>
          </a:p>
          <a:p>
            <a:pPr>
              <a:buFont typeface="Wingdings" pitchFamily="2" charset="2"/>
              <a:buNone/>
            </a:pPr>
            <a:endParaRPr lang="en-US" b="0" baseline="0" dirty="0"/>
          </a:p>
          <a:p>
            <a:pPr>
              <a:buFont typeface="Wingdings" pitchFamily="2" charset="2"/>
              <a:buNone/>
            </a:pPr>
            <a:r>
              <a:rPr lang="en-US" b="0" baseline="0" dirty="0"/>
              <a:t>One of the reason why they gain their speed is because the input images are resized to a smaller resolution. This allows the different convolution layers that have multiple scaled feature maps to work through them quickly.  The varied feature maps also help with handling objects with different sizes. Lastly, they are easy to train.</a:t>
            </a:r>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268102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9</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Google</a:t>
            </a:r>
            <a:r>
              <a:rPr lang="en-US" b="0" baseline="0" dirty="0"/>
              <a:t> Inc. developed and announced </a:t>
            </a:r>
            <a:r>
              <a:rPr lang="en-US" b="0" baseline="0" dirty="0" err="1"/>
              <a:t>MobileNets</a:t>
            </a:r>
            <a:r>
              <a:rPr lang="en-US" b="0" baseline="0" dirty="0"/>
              <a:t>, a class of efficient models for mobile and embedded vision applications. It achieves this efficiency by using depth wise separable convolutions to build light weight deep neural networks.</a:t>
            </a:r>
          </a:p>
          <a:p>
            <a:pPr>
              <a:buFont typeface="Wingdings" pitchFamily="2" charset="2"/>
              <a:buNone/>
            </a:pPr>
            <a:endParaRPr lang="en-US" b="0" baseline="0" dirty="0"/>
          </a:p>
          <a:p>
            <a:pPr>
              <a:buFont typeface="Wingdings" pitchFamily="2" charset="2"/>
              <a:buNone/>
            </a:pPr>
            <a:r>
              <a:rPr lang="en-US" b="0" baseline="0" dirty="0"/>
              <a:t>The streamlined architecture brings applications like object detection and landmark recognition off of computers and onto lower resource devices like phones.</a:t>
            </a:r>
          </a:p>
          <a:p>
            <a:pPr>
              <a:buFont typeface="Wingdings" pitchFamily="2" charset="2"/>
              <a:buNone/>
            </a:pPr>
            <a:endParaRPr lang="en-US" b="0" baseline="0" dirty="0"/>
          </a:p>
          <a:p>
            <a:pPr>
              <a:buFont typeface="Wingdings" pitchFamily="2" charset="2"/>
              <a:buNone/>
            </a:pPr>
            <a:r>
              <a:rPr lang="en-US" b="0" baseline="0" dirty="0"/>
              <a:t>This approach falls inline with our intention to target a raspberry pi in the future.</a:t>
            </a:r>
          </a:p>
        </p:txBody>
      </p:sp>
    </p:spTree>
    <p:extLst>
      <p:ext uri="{BB962C8B-B14F-4D97-AF65-F5344CB8AC3E}">
        <p14:creationId xmlns:p14="http://schemas.microsoft.com/office/powerpoint/2010/main" val="1161054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comments" Target="../comments/commen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0.xml"/><Relationship Id="rId7" Type="http://schemas.openxmlformats.org/officeDocument/2006/relationships/image" Target="../media/image20.emf"/><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emf"/><Relationship Id="rId5" Type="http://schemas.openxmlformats.org/officeDocument/2006/relationships/image" Target="../media/image18.jpg"/><Relationship Id="rId4" Type="http://schemas.openxmlformats.org/officeDocument/2006/relationships/notesSlide" Target="../notesSlides/notesSlide12.xml"/><Relationship Id="rId9"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comments" Target="../comments/commen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20.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12.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pic>
        <p:nvPicPr>
          <p:cNvPr id="2"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1761" y="6216203"/>
            <a:ext cx="609600" cy="609600"/>
          </a:xfrm>
          <a:prstGeom prst="rect">
            <a:avLst/>
          </a:prstGeom>
        </p:spPr>
      </p:pic>
    </p:spTree>
    <p:extLst>
      <p:ext uri="{BB962C8B-B14F-4D97-AF65-F5344CB8AC3E}">
        <p14:creationId xmlns:p14="http://schemas.microsoft.com/office/powerpoint/2010/main" val="3294088976"/>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1334719"/>
            <a:ext cx="7772400" cy="4989881"/>
          </a:xfrm>
          <a:prstGeom prst="rect">
            <a:avLst/>
          </a:prstGeom>
        </p:spPr>
      </p:pic>
      <p:pic>
        <p:nvPicPr>
          <p:cNvPr id="3" name="Slide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6273800"/>
            <a:ext cx="609600" cy="609600"/>
          </a:xfrm>
          <a:prstGeom prst="rect">
            <a:avLst/>
          </a:prstGeom>
        </p:spPr>
      </p:pic>
    </p:spTree>
    <p:extLst>
      <p:ext uri="{BB962C8B-B14F-4D97-AF65-F5344CB8AC3E}">
        <p14:creationId xmlns:p14="http://schemas.microsoft.com/office/powerpoint/2010/main" val="1906526240"/>
      </p:ext>
    </p:extLst>
  </p:cSld>
  <p:clrMapOvr>
    <a:masterClrMapping/>
  </p:clrMapOvr>
  <mc:AlternateContent xmlns:mc="http://schemas.openxmlformats.org/markup-compatibility/2006">
    <mc:Choice xmlns:p14="http://schemas.microsoft.com/office/powerpoint/2010/main" Requires="p14">
      <p:transition spd="slow" p14:dur="2000" advClick="0" advTm="45000"/>
    </mc:Choice>
    <mc:Fallback>
      <p:transition spd="slow" advClick="0" advTm="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Gathering Training 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l="5815" t="6797" r="4061" b="6797"/>
          <a:stretch/>
        </p:blipFill>
        <p:spPr>
          <a:xfrm>
            <a:off x="533399" y="1676400"/>
            <a:ext cx="4724401" cy="4152900"/>
          </a:xfrm>
        </p:spPr>
      </p:pic>
      <p:pic>
        <p:nvPicPr>
          <p:cNvPr id="2" name="Slide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6248400"/>
            <a:ext cx="609600" cy="609600"/>
          </a:xfrm>
          <a:prstGeom prst="rect">
            <a:avLst/>
          </a:prstGeom>
        </p:spPr>
      </p:pic>
    </p:spTree>
    <p:extLst>
      <p:ext uri="{BB962C8B-B14F-4D97-AF65-F5344CB8AC3E}">
        <p14:creationId xmlns:p14="http://schemas.microsoft.com/office/powerpoint/2010/main" val="2691027944"/>
      </p:ext>
    </p:extLst>
  </p:cSld>
  <p:clrMapOvr>
    <a:masterClrMapping/>
  </p:clrMapOvr>
  <mc:AlternateContent xmlns:mc="http://schemas.openxmlformats.org/markup-compatibility/2006">
    <mc:Choice xmlns:p14="http://schemas.microsoft.com/office/powerpoint/2010/main" Requires="p14">
      <p:transition spd="slow" p14:dur="2000" advClick="0" advTm="53000"/>
    </mc:Choice>
    <mc:Fallback>
      <p:transition spd="slow" advClick="0" advTm="5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8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814538" y="1600200"/>
            <a:ext cx="3024662" cy="4303320"/>
          </a:xfrm>
        </p:spPr>
        <p:txBody>
          <a:bodyPr>
            <a:normAutofit fontScale="925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a:p>
            <a:pPr marL="342900" indent="-342900">
              <a:buFont typeface="Arial" panose="020B0604020202020204" pitchFamily="34" charset="0"/>
              <a:buChar char="•"/>
            </a:pPr>
            <a:r>
              <a:rPr lang="en-US" dirty="0"/>
              <a:t>Resulting XML files are converted to a </a:t>
            </a:r>
            <a:r>
              <a:rPr lang="en-US" dirty="0" err="1"/>
              <a:t>tensorflow</a:t>
            </a:r>
            <a:r>
              <a:rPr lang="en-US" dirty="0"/>
              <a:t> record file.</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679168"/>
            <a:ext cx="5204938" cy="2612240"/>
          </a:xfrm>
          <a:prstGeom prst="rect">
            <a:avLst/>
          </a:prstGeom>
        </p:spPr>
      </p:pic>
      <p:cxnSp>
        <p:nvCxnSpPr>
          <p:cNvPr id="8" name="Straight Arrow Connector 7"/>
          <p:cNvCxnSpPr/>
          <p:nvPr/>
        </p:nvCxnSpPr>
        <p:spPr bwMode="auto">
          <a:xfrm>
            <a:off x="3027938" y="5465912"/>
            <a:ext cx="533400" cy="0"/>
          </a:xfrm>
          <a:prstGeom prst="straightConnector1">
            <a:avLst/>
          </a:prstGeom>
          <a:solidFill>
            <a:schemeClr val="accent2"/>
          </a:solidFill>
          <a:ln w="19050" cap="sq" cmpd="sng" algn="ctr">
            <a:solidFill>
              <a:schemeClr val="tx2"/>
            </a:solidFill>
            <a:prstDash val="solid"/>
            <a:round/>
            <a:headEnd type="none" w="med" len="med"/>
            <a:tailEnd type="triangle" w="lg" len="lg"/>
          </a:ln>
          <a:effectLst/>
        </p:spPr>
      </p:cxnSp>
      <p:pic>
        <p:nvPicPr>
          <p:cNvPr id="9" name="Picture 8"/>
          <p:cNvPicPr>
            <a:picLocks noChangeAspect="1"/>
          </p:cNvPicPr>
          <p:nvPr/>
        </p:nvPicPr>
        <p:blipFill>
          <a:blip r:embed="rId6"/>
          <a:stretch>
            <a:fillRect/>
          </a:stretch>
        </p:blipFill>
        <p:spPr>
          <a:xfrm>
            <a:off x="1427738" y="4869720"/>
            <a:ext cx="1427738" cy="1195560"/>
          </a:xfrm>
          <a:prstGeom prst="rect">
            <a:avLst/>
          </a:prstGeom>
        </p:spPr>
      </p:pic>
      <p:pic>
        <p:nvPicPr>
          <p:cNvPr id="10" name="Picture 9"/>
          <p:cNvPicPr>
            <a:picLocks noChangeAspect="1"/>
          </p:cNvPicPr>
          <p:nvPr/>
        </p:nvPicPr>
        <p:blipFill>
          <a:blip r:embed="rId7"/>
          <a:stretch>
            <a:fillRect/>
          </a:stretch>
        </p:blipFill>
        <p:spPr>
          <a:xfrm>
            <a:off x="3733800" y="5174520"/>
            <a:ext cx="961538" cy="729000"/>
          </a:xfrm>
          <a:prstGeom prst="rect">
            <a:avLst/>
          </a:prstGeom>
        </p:spPr>
      </p:pic>
      <p:sp>
        <p:nvSpPr>
          <p:cNvPr id="11" name="TextBox 10"/>
          <p:cNvSpPr txBox="1"/>
          <p:nvPr/>
        </p:nvSpPr>
        <p:spPr>
          <a:xfrm>
            <a:off x="1580138" y="5465912"/>
            <a:ext cx="685800" cy="318208"/>
          </a:xfrm>
          <a:prstGeom prst="rect">
            <a:avLst/>
          </a:prstGeom>
          <a:noFill/>
        </p:spPr>
        <p:txBody>
          <a:bodyPr wrap="square" rtlCol="0">
            <a:noAutofit/>
          </a:bodyPr>
          <a:lstStyle/>
          <a:p>
            <a:pPr algn="ctr"/>
            <a:r>
              <a:rPr lang="en-US" sz="1600" dirty="0"/>
              <a:t>XML</a:t>
            </a:r>
          </a:p>
        </p:txBody>
      </p:sp>
      <p:sp>
        <p:nvSpPr>
          <p:cNvPr id="12" name="TextBox 11"/>
          <p:cNvSpPr txBox="1"/>
          <p:nvPr/>
        </p:nvSpPr>
        <p:spPr>
          <a:xfrm>
            <a:off x="3637538" y="5306808"/>
            <a:ext cx="1143000" cy="318208"/>
          </a:xfrm>
          <a:prstGeom prst="rect">
            <a:avLst/>
          </a:prstGeom>
          <a:noFill/>
        </p:spPr>
        <p:txBody>
          <a:bodyPr wrap="square" rtlCol="0">
            <a:noAutofit/>
          </a:bodyPr>
          <a:lstStyle/>
          <a:p>
            <a:pPr algn="ctr"/>
            <a:r>
              <a:rPr lang="en-US" sz="1600" dirty="0" err="1"/>
              <a:t>Tf.record</a:t>
            </a:r>
            <a:endParaRPr lang="en-US" sz="1600" dirty="0"/>
          </a:p>
        </p:txBody>
      </p:sp>
      <p:pic>
        <p:nvPicPr>
          <p:cNvPr id="6" name="Slide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69325" y="6296025"/>
            <a:ext cx="609600" cy="609600"/>
          </a:xfrm>
          <a:prstGeom prst="rect">
            <a:avLst/>
          </a:prstGeom>
        </p:spPr>
      </p:pic>
    </p:spTree>
    <p:extLst>
      <p:ext uri="{BB962C8B-B14F-4D97-AF65-F5344CB8AC3E}">
        <p14:creationId xmlns:p14="http://schemas.microsoft.com/office/powerpoint/2010/main" val="2639804108"/>
      </p:ext>
    </p:extLst>
  </p:cSld>
  <p:clrMapOvr>
    <a:masterClrMapping/>
  </p:clrMapOvr>
  <mc:AlternateContent xmlns:mc="http://schemas.openxmlformats.org/markup-compatibility/2006">
    <mc:Choice xmlns:p14="http://schemas.microsoft.com/office/powerpoint/2010/main" Requires="p14">
      <p:transition spd="slow" p14:dur="2000" advClick="0" advTm="40000"/>
    </mc:Choice>
    <mc:Fallback>
      <p:transition spd="slow" advClick="0"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Training New Model</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13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20" name="Picture 19"/>
          <p:cNvPicPr>
            <a:picLocks noChangeAspect="1"/>
          </p:cNvPicPr>
          <p:nvPr/>
        </p:nvPicPr>
        <p:blipFill>
          <a:blip r:embed="rId5"/>
          <a:stretch>
            <a:fillRect/>
          </a:stretch>
        </p:blipFill>
        <p:spPr>
          <a:xfrm>
            <a:off x="771000" y="3073012"/>
            <a:ext cx="961538" cy="729000"/>
          </a:xfrm>
          <a:prstGeom prst="rect">
            <a:avLst/>
          </a:prstGeom>
        </p:spPr>
      </p:pic>
      <p:sp>
        <p:nvSpPr>
          <p:cNvPr id="21" name="TextBox 20"/>
          <p:cNvSpPr txBox="1"/>
          <p:nvPr/>
        </p:nvSpPr>
        <p:spPr>
          <a:xfrm>
            <a:off x="674738" y="3205300"/>
            <a:ext cx="1143000" cy="318208"/>
          </a:xfrm>
          <a:prstGeom prst="rect">
            <a:avLst/>
          </a:prstGeom>
          <a:noFill/>
        </p:spPr>
        <p:txBody>
          <a:bodyPr wrap="square" rtlCol="0">
            <a:noAutofit/>
          </a:bodyPr>
          <a:lstStyle/>
          <a:p>
            <a:pPr algn="ctr"/>
            <a:r>
              <a:rPr lang="en-US" sz="1600" dirty="0"/>
              <a:t>.</a:t>
            </a:r>
            <a:r>
              <a:rPr lang="en-US" sz="1600" dirty="0" err="1"/>
              <a:t>pbtxt</a:t>
            </a:r>
            <a:endParaRPr lang="en-US" sz="1600" dirty="0"/>
          </a:p>
        </p:txBody>
      </p:sp>
      <p:pic>
        <p:nvPicPr>
          <p:cNvPr id="22" name="Picture 21"/>
          <p:cNvPicPr>
            <a:picLocks noChangeAspect="1"/>
          </p:cNvPicPr>
          <p:nvPr/>
        </p:nvPicPr>
        <p:blipFill>
          <a:blip r:embed="rId5"/>
          <a:stretch>
            <a:fillRect/>
          </a:stretch>
        </p:blipFill>
        <p:spPr>
          <a:xfrm>
            <a:off x="762000" y="4027008"/>
            <a:ext cx="961538" cy="729000"/>
          </a:xfrm>
          <a:prstGeom prst="rect">
            <a:avLst/>
          </a:prstGeom>
        </p:spPr>
      </p:pic>
      <p:sp>
        <p:nvSpPr>
          <p:cNvPr id="23" name="TextBox 22"/>
          <p:cNvSpPr txBox="1"/>
          <p:nvPr/>
        </p:nvSpPr>
        <p:spPr>
          <a:xfrm>
            <a:off x="665738" y="4159296"/>
            <a:ext cx="1143000" cy="318208"/>
          </a:xfrm>
          <a:prstGeom prst="rect">
            <a:avLst/>
          </a:prstGeom>
          <a:noFill/>
        </p:spPr>
        <p:txBody>
          <a:bodyPr wrap="square" rtlCol="0">
            <a:noAutofit/>
          </a:bodyPr>
          <a:lstStyle/>
          <a:p>
            <a:pPr algn="ctr"/>
            <a:r>
              <a:rPr lang="en-US" sz="1600" dirty="0"/>
              <a:t>.</a:t>
            </a:r>
            <a:r>
              <a:rPr lang="en-US" sz="1600" dirty="0" err="1"/>
              <a:t>config</a:t>
            </a:r>
            <a:endParaRPr lang="en-US" sz="1600" dirty="0"/>
          </a:p>
        </p:txBody>
      </p:sp>
      <p:sp>
        <p:nvSpPr>
          <p:cNvPr id="24" name="Text Placeholder 6"/>
          <p:cNvSpPr txBox="1">
            <a:spLocks/>
          </p:cNvSpPr>
          <p:nvPr/>
        </p:nvSpPr>
        <p:spPr>
          <a:xfrm>
            <a:off x="2057400" y="1524000"/>
            <a:ext cx="6629400" cy="4648200"/>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r>
              <a:rPr lang="en-US" sz="2000" dirty="0"/>
              <a:t>To train the model with the new data set four files were needed</a:t>
            </a:r>
          </a:p>
          <a:p>
            <a:pPr marL="662940" lvl="1" indent="-342900"/>
            <a:r>
              <a:rPr lang="en-US" sz="1600" dirty="0" err="1"/>
              <a:t>tf.record</a:t>
            </a:r>
            <a:r>
              <a:rPr lang="en-US" sz="1600" dirty="0"/>
              <a:t> file for each the training and testing dataset</a:t>
            </a:r>
          </a:p>
          <a:p>
            <a:pPr marL="662940" lvl="1" indent="-342900"/>
            <a:r>
              <a:rPr lang="en-US" sz="1600" dirty="0"/>
              <a:t>.</a:t>
            </a:r>
            <a:r>
              <a:rPr lang="en-US" sz="1600" dirty="0" err="1"/>
              <a:t>pbtxt</a:t>
            </a:r>
            <a:r>
              <a:rPr lang="en-US" sz="1600" dirty="0"/>
              <a:t> file which maps the id number to a classification label</a:t>
            </a:r>
          </a:p>
          <a:p>
            <a:pPr marL="662940" lvl="1" indent="-342900"/>
            <a:r>
              <a:rPr lang="en-US" sz="1600" dirty="0"/>
              <a:t>.</a:t>
            </a:r>
            <a:r>
              <a:rPr lang="en-US" sz="1600" dirty="0" err="1"/>
              <a:t>config</a:t>
            </a:r>
            <a:r>
              <a:rPr lang="en-US" sz="1600" dirty="0"/>
              <a:t> which contains the architecture for the neural network</a:t>
            </a:r>
          </a:p>
          <a:p>
            <a:pPr marL="342900" indent="-342900"/>
            <a:r>
              <a:rPr lang="en-US" sz="2000" dirty="0"/>
              <a:t>Configuration file was based off of ssd_mobilenet_v1_pets.config with alterations</a:t>
            </a:r>
          </a:p>
          <a:p>
            <a:pPr marL="662940" lvl="1" indent="-342900"/>
            <a:r>
              <a:rPr lang="en-US" sz="1600" dirty="0"/>
              <a:t>Changes number of classes from 90 to 3</a:t>
            </a:r>
          </a:p>
          <a:p>
            <a:pPr marL="662940" lvl="1" indent="-342900"/>
            <a:r>
              <a:rPr lang="en-US" sz="1600" dirty="0"/>
              <a:t>Batch sized changes from 24 to 15</a:t>
            </a:r>
          </a:p>
          <a:p>
            <a:pPr marL="662940" lvl="1" indent="-342900"/>
            <a:r>
              <a:rPr lang="en-US" sz="1600" dirty="0"/>
              <a:t>Redirected to our </a:t>
            </a:r>
            <a:r>
              <a:rPr lang="en-US" sz="1600" dirty="0" err="1"/>
              <a:t>tf.record</a:t>
            </a:r>
            <a:r>
              <a:rPr lang="en-US" sz="1600" dirty="0"/>
              <a:t> files and label map pb.txt file</a:t>
            </a:r>
          </a:p>
          <a:p>
            <a:pPr marL="342900" indent="-342900"/>
            <a:r>
              <a:rPr lang="en-US" sz="1800" dirty="0"/>
              <a:t>Training ran for 13+ hours and completed 30,857 steps</a:t>
            </a:r>
          </a:p>
          <a:p>
            <a:pPr marL="662940" lvl="1" indent="-342900"/>
            <a:endParaRPr lang="en-US" sz="1600" dirty="0"/>
          </a:p>
          <a:p>
            <a:endParaRPr lang="en-US" sz="2000" dirty="0"/>
          </a:p>
        </p:txBody>
      </p:sp>
      <p:pic>
        <p:nvPicPr>
          <p:cNvPr id="25" name="Picture 24"/>
          <p:cNvPicPr>
            <a:picLocks noChangeAspect="1"/>
          </p:cNvPicPr>
          <p:nvPr/>
        </p:nvPicPr>
        <p:blipFill>
          <a:blip r:embed="rId5"/>
          <a:stretch>
            <a:fillRect/>
          </a:stretch>
        </p:blipFill>
        <p:spPr>
          <a:xfrm>
            <a:off x="762000" y="2045656"/>
            <a:ext cx="961538" cy="729000"/>
          </a:xfrm>
          <a:prstGeom prst="rect">
            <a:avLst/>
          </a:prstGeom>
        </p:spPr>
      </p:pic>
      <p:sp>
        <p:nvSpPr>
          <p:cNvPr id="26" name="TextBox 25"/>
          <p:cNvSpPr txBox="1"/>
          <p:nvPr/>
        </p:nvSpPr>
        <p:spPr>
          <a:xfrm>
            <a:off x="665738" y="2177944"/>
            <a:ext cx="1143000" cy="318208"/>
          </a:xfrm>
          <a:prstGeom prst="rect">
            <a:avLst/>
          </a:prstGeom>
          <a:noFill/>
        </p:spPr>
        <p:txBody>
          <a:bodyPr wrap="square" rtlCol="0">
            <a:noAutofit/>
          </a:bodyPr>
          <a:lstStyle/>
          <a:p>
            <a:pPr algn="ctr"/>
            <a:r>
              <a:rPr lang="en-US" sz="1600" dirty="0" err="1"/>
              <a:t>tf.record</a:t>
            </a:r>
            <a:endParaRPr lang="en-US" sz="1600" dirty="0"/>
          </a:p>
        </p:txBody>
      </p:sp>
      <p:pic>
        <p:nvPicPr>
          <p:cNvPr id="2" name="Slide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6248400"/>
            <a:ext cx="609600" cy="609600"/>
          </a:xfrm>
          <a:prstGeom prst="rect">
            <a:avLst/>
          </a:prstGeom>
        </p:spPr>
      </p:pic>
    </p:spTree>
    <p:extLst>
      <p:ext uri="{BB962C8B-B14F-4D97-AF65-F5344CB8AC3E}">
        <p14:creationId xmlns:p14="http://schemas.microsoft.com/office/powerpoint/2010/main" val="2110155254"/>
      </p:ext>
    </p:extLst>
  </p:cSld>
  <p:clrMapOvr>
    <a:masterClrMapping/>
  </p:clrMapOvr>
  <mc:AlternateContent xmlns:mc="http://schemas.openxmlformats.org/markup-compatibility/2006">
    <mc:Choice xmlns:p14="http://schemas.microsoft.com/office/powerpoint/2010/main" Requires="p14">
      <p:transition spd="slow" p14:dur="2000" advClick="0" advTm="57000"/>
    </mc:Choice>
    <mc:Fallback>
      <p:transition spd="slow" advClick="0" advTm="5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5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xmlns=""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706642"/>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xmlns="" id="{F6B3A345-EB7F-42A9-83AB-E1921FF5528A}"/>
              </a:ext>
            </a:extLst>
          </p:cNvPr>
          <p:cNvSpPr>
            <a:spLocks noGrp="1"/>
          </p:cNvSpPr>
          <p:nvPr>
            <p:ph idx="1"/>
          </p:nvPr>
        </p:nvSpPr>
        <p:spPr>
          <a:xfrm>
            <a:off x="457200" y="1524000"/>
            <a:ext cx="8229600" cy="4648200"/>
          </a:xfrm>
        </p:spPr>
        <p:txBody>
          <a:bodyPr>
            <a:normAutofit/>
          </a:bodyPr>
          <a:lstStyle/>
          <a:p>
            <a:endParaRPr lang="en-US" dirty="0"/>
          </a:p>
          <a:p>
            <a:r>
              <a:rPr lang="en-US" dirty="0"/>
              <a:t>Object tracking is successively locating a known object in each frame of a video</a:t>
            </a:r>
          </a:p>
          <a:p>
            <a:pPr lvl="1"/>
            <a:r>
              <a:rPr lang="en-US" dirty="0"/>
              <a:t>Predefined bounding box is used as input to the tracker</a:t>
            </a:r>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the model of the object to be tracked. </a:t>
            </a:r>
          </a:p>
          <a:p>
            <a:pPr lvl="2"/>
            <a:r>
              <a:rPr lang="en-US" dirty="0"/>
              <a:t>Frequently a classifier that is trained online</a:t>
            </a:r>
          </a:p>
          <a:p>
            <a:endParaRPr lang="en-US" dirty="0"/>
          </a:p>
        </p:txBody>
      </p:sp>
      <p:sp>
        <p:nvSpPr>
          <p:cNvPr id="4" name="Footer Placeholder 3">
            <a:extLst>
              <a:ext uri="{FF2B5EF4-FFF2-40B4-BE49-F238E27FC236}">
                <a16:creationId xmlns:a16="http://schemas.microsoft.com/office/drawing/2014/main" xmlns="" id="{F416AEBA-0F66-41E8-9682-93956B5200CF}"/>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a16="http://schemas.microsoft.com/office/drawing/2014/main" xmlns="" id="{3A6D425F-DC81-4B6A-BEB3-632742D955E2}"/>
              </a:ext>
            </a:extLst>
          </p:cNvPr>
          <p:cNvSpPr>
            <a:spLocks noGrp="1"/>
          </p:cNvSpPr>
          <p:nvPr>
            <p:ph type="sldNum" sz="quarter" idx="12"/>
          </p:nvPr>
        </p:nvSpPr>
        <p:spPr/>
        <p:txBody>
          <a:bodyPr/>
          <a:lstStyle/>
          <a:p>
            <a:fld id="{963B0023-0CED-47F7-85AE-654F0B232C29}" type="slidenum">
              <a:rPr lang="en-US" smtClean="0"/>
              <a:pPr/>
              <a:t>16</a:t>
            </a:fld>
            <a:endParaRPr lang="en-US" dirty="0"/>
          </a:p>
        </p:txBody>
      </p:sp>
    </p:spTree>
    <p:extLst>
      <p:ext uri="{BB962C8B-B14F-4D97-AF65-F5344CB8AC3E}">
        <p14:creationId xmlns:p14="http://schemas.microsoft.com/office/powerpoint/2010/main" val="32899400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a:xfrm>
            <a:off x="457200" y="1524000"/>
            <a:ext cx="8229600" cy="4648200"/>
          </a:xfrm>
        </p:spPr>
        <p:txBody>
          <a:bodyPr>
            <a:normAutofit/>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xmlns="" id="{BCBC132C-4506-452B-9E4D-4057F49ECF27}"/>
              </a:ext>
            </a:extLst>
          </p:cNvPr>
          <p:cNvSpPr>
            <a:spLocks noGrp="1"/>
          </p:cNvSpPr>
          <p:nvPr>
            <p:ph idx="1"/>
          </p:nvPr>
        </p:nvSpPr>
        <p:spPr>
          <a:xfrm>
            <a:off x="457200" y="1524000"/>
            <a:ext cx="8229600" cy="4648200"/>
          </a:xfrm>
        </p:spPr>
        <p:txBody>
          <a:bodyPr>
            <a:normAutofit/>
          </a:bodyPr>
          <a:lstStyle/>
          <a:p>
            <a:r>
              <a:rPr lang="en-US" dirty="0"/>
              <a:t>OpenCV 3.2 has 6 types of  online trackers:</a:t>
            </a:r>
          </a:p>
          <a:p>
            <a:r>
              <a:rPr lang="en-US" u="sng" dirty="0" err="1"/>
              <a:t>AdaBoost</a:t>
            </a:r>
            <a:r>
              <a:rPr lang="en-US" u="sng"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p:txBody>
      </p:sp>
      <p:sp>
        <p:nvSpPr>
          <p:cNvPr id="4" name="Footer Placeholder 3">
            <a:extLst>
              <a:ext uri="{FF2B5EF4-FFF2-40B4-BE49-F238E27FC236}">
                <a16:creationId xmlns:a16="http://schemas.microsoft.com/office/drawing/2014/main" xmlns="" id="{AC39D359-9786-4E04-9687-51C3070BBB66}"/>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a16="http://schemas.microsoft.com/office/drawing/2014/main" xmlns="" id="{3E10C8DF-38E4-4629-A1C3-75E5ACE0D0A9}"/>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Tree>
    <p:extLst>
      <p:ext uri="{BB962C8B-B14F-4D97-AF65-F5344CB8AC3E}">
        <p14:creationId xmlns:p14="http://schemas.microsoft.com/office/powerpoint/2010/main" val="14418536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6A6AB5-015C-4BA9-93B1-BAA91031C2EC}"/>
              </a:ext>
            </a:extLst>
          </p:cNvPr>
          <p:cNvSpPr>
            <a:spLocks noGrp="1"/>
          </p:cNvSpPr>
          <p:nvPr>
            <p:ph type="title"/>
          </p:nvPr>
        </p:nvSpPr>
        <p:spPr/>
        <p:txBody>
          <a:bodyPr/>
          <a:lstStyle/>
          <a:p>
            <a:r>
              <a:rPr lang="en-US" dirty="0"/>
              <a:t>Tracking Methods, Continued</a:t>
            </a:r>
          </a:p>
        </p:txBody>
      </p:sp>
      <p:sp>
        <p:nvSpPr>
          <p:cNvPr id="3" name="Content Placeholder 2">
            <a:extLst>
              <a:ext uri="{FF2B5EF4-FFF2-40B4-BE49-F238E27FC236}">
                <a16:creationId xmlns:a16="http://schemas.microsoft.com/office/drawing/2014/main" xmlns="" id="{113B0531-B1CF-4657-A9CE-AA2DD30425A4}"/>
              </a:ext>
            </a:extLst>
          </p:cNvPr>
          <p:cNvSpPr>
            <a:spLocks noGrp="1"/>
          </p:cNvSpPr>
          <p:nvPr>
            <p:ph idx="1"/>
          </p:nvPr>
        </p:nvSpPr>
        <p:spPr/>
        <p:txBody>
          <a:bodyPr/>
          <a:lstStyle/>
          <a:p>
            <a:r>
              <a:rPr lang="en-US" u="sng" dirty="0"/>
              <a:t>Other:</a:t>
            </a:r>
          </a:p>
          <a:p>
            <a:pPr lvl="1"/>
            <a:r>
              <a:rPr lang="en-US" b="1" dirty="0" err="1"/>
              <a:t>Medianflow</a:t>
            </a:r>
            <a:r>
              <a:rPr lang="en-US" b="1" dirty="0"/>
              <a:t>:</a:t>
            </a:r>
            <a:r>
              <a:rPr lang="en-US" dirty="0"/>
              <a:t> Looking at a set of points in a bounding box, uses Lucas-</a:t>
            </a:r>
            <a:r>
              <a:rPr lang="en-US" dirty="0" err="1"/>
              <a:t>Kanade</a:t>
            </a:r>
            <a:r>
              <a:rPr lang="en-US" dirty="0"/>
              <a:t> optical flow estimator for a motion model, filtering out bad results. Remaining boxes used to get the final bounding box. </a:t>
            </a:r>
          </a:p>
          <a:p>
            <a:pPr lvl="1"/>
            <a:r>
              <a:rPr lang="en-US" dirty="0"/>
              <a:t>Tracking, Learning, Detection (TLD):  A different tracking algorithm is combined with a Fern Ensemble classifier, which updates the tracker when it veers off-track</a:t>
            </a:r>
          </a:p>
          <a:p>
            <a:pPr lvl="1"/>
            <a:r>
              <a:rPr lang="en-US" dirty="0" err="1"/>
              <a:t>Goturn</a:t>
            </a:r>
            <a:r>
              <a:rPr lang="en-US" dirty="0"/>
              <a:t>: Uses neural networks pretrained on a variety of labeled tracking videos to track novel objects</a:t>
            </a:r>
          </a:p>
        </p:txBody>
      </p:sp>
      <p:sp>
        <p:nvSpPr>
          <p:cNvPr id="4" name="Footer Placeholder 3">
            <a:extLst>
              <a:ext uri="{FF2B5EF4-FFF2-40B4-BE49-F238E27FC236}">
                <a16:creationId xmlns:a16="http://schemas.microsoft.com/office/drawing/2014/main" xmlns="" id="{235CC58E-D907-4E5A-AC88-756A633964AC}"/>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a16="http://schemas.microsoft.com/office/drawing/2014/main" xmlns="" id="{FB04A4D0-C512-4F67-A978-E66AB66B4BE2}"/>
              </a:ext>
            </a:extLst>
          </p:cNvPr>
          <p:cNvSpPr>
            <a:spLocks noGrp="1"/>
          </p:cNvSpPr>
          <p:nvPr>
            <p:ph type="sldNum" sz="quarter" idx="12"/>
          </p:nvPr>
        </p:nvSpPr>
        <p:spPr/>
        <p:txBody>
          <a:bodyPr/>
          <a:lstStyle/>
          <a:p>
            <a:fld id="{963B0023-0CED-47F7-85AE-654F0B232C29}" type="slidenum">
              <a:rPr lang="en-US" smtClean="0"/>
              <a:pPr/>
              <a:t>19</a:t>
            </a:fld>
            <a:endParaRPr lang="en-US" dirty="0"/>
          </a:p>
        </p:txBody>
      </p:sp>
    </p:spTree>
    <p:extLst>
      <p:ext uri="{BB962C8B-B14F-4D97-AF65-F5344CB8AC3E}">
        <p14:creationId xmlns:p14="http://schemas.microsoft.com/office/powerpoint/2010/main" val="42040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xmlns="" id="{44712667-CE67-4A92-AA15-2070385BB5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4944879"/>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xmlns="" id="{45683E45-C068-419D-A505-84187620AAEA}"/>
              </a:ext>
            </a:extLst>
          </p:cNvPr>
          <p:cNvSpPr>
            <a:spLocks noGrp="1"/>
          </p:cNvSpPr>
          <p:nvPr>
            <p:ph type="sldNum" sz="quarter" idx="12"/>
          </p:nvPr>
        </p:nvSpPr>
        <p:spPr/>
        <p:txBody>
          <a:bodyPr/>
          <a:lstStyle/>
          <a:p>
            <a:fld id="{963B0023-0CED-47F7-85AE-654F0B232C29}" type="slidenum">
              <a:rPr lang="en-US" smtClean="0"/>
              <a:pPr/>
              <a:t>20</a:t>
            </a:fld>
            <a:endParaRPr lang="en-US" dirty="0"/>
          </a:p>
        </p:txBody>
      </p:sp>
      <p:sp>
        <p:nvSpPr>
          <p:cNvPr id="4" name="Footer Placeholder 3">
            <a:extLst>
              <a:ext uri="{FF2B5EF4-FFF2-40B4-BE49-F238E27FC236}">
                <a16:creationId xmlns:a16="http://schemas.microsoft.com/office/drawing/2014/main" xmlns="" id="{7B6BCDB1-D665-4B91-B4F0-ECB38E1E0252}"/>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21" name="Content Placeholder 20">
            <a:extLst>
              <a:ext uri="{FF2B5EF4-FFF2-40B4-BE49-F238E27FC236}">
                <a16:creationId xmlns:a16="http://schemas.microsoft.com/office/drawing/2014/main" xmlns=""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a16="http://schemas.microsoft.com/office/drawing/2014/main" xmlns="" id="{671800C8-00BC-46B2-92C8-DE7F7B45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Results and Conclusions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xmlns=""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0447510"/>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DDF206-635F-464C-83D3-6E6088C10BF2}"/>
              </a:ext>
            </a:extLst>
          </p:cNvPr>
          <p:cNvSpPr>
            <a:spLocks noGrp="1"/>
          </p:cNvSpPr>
          <p:nvPr>
            <p:ph type="title"/>
          </p:nvPr>
        </p:nvSpPr>
        <p:spPr/>
        <p:txBody>
          <a:bodyPr/>
          <a:lstStyle/>
          <a:p>
            <a:r>
              <a:rPr lang="en-US" dirty="0"/>
              <a:t>Real-Time Detection (Tracking)</a:t>
            </a:r>
          </a:p>
        </p:txBody>
      </p:sp>
      <p:pic>
        <p:nvPicPr>
          <p:cNvPr id="6" name="Track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3200" y="1524000"/>
            <a:ext cx="6197600" cy="4648200"/>
          </a:xfrm>
        </p:spPr>
      </p:pic>
      <p:sp>
        <p:nvSpPr>
          <p:cNvPr id="4" name="Footer Placeholder 3">
            <a:extLst>
              <a:ext uri="{FF2B5EF4-FFF2-40B4-BE49-F238E27FC236}">
                <a16:creationId xmlns:a16="http://schemas.microsoft.com/office/drawing/2014/main" xmlns="" id="{8798D9F1-5F41-4C21-84DA-D5BF3ED17529}"/>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a16="http://schemas.microsoft.com/office/drawing/2014/main" xmlns="" id="{6F20FFEC-7A3A-4753-ABF5-99A80EE8DD7D}"/>
              </a:ext>
            </a:extLst>
          </p:cNvPr>
          <p:cNvSpPr>
            <a:spLocks noGrp="1"/>
          </p:cNvSpPr>
          <p:nvPr>
            <p:ph type="sldNum" sz="quarter" idx="12"/>
          </p:nvPr>
        </p:nvSpPr>
        <p:spPr/>
        <p:txBody>
          <a:bodyPr/>
          <a:lstStyle/>
          <a:p>
            <a:fld id="{963B0023-0CED-47F7-85AE-654F0B232C29}" type="slidenum">
              <a:rPr lang="en-US" smtClean="0"/>
              <a:pPr/>
              <a:t>22</a:t>
            </a:fld>
            <a:endParaRPr lang="en-US" dirty="0"/>
          </a:p>
        </p:txBody>
      </p:sp>
    </p:spTree>
    <p:extLst>
      <p:ext uri="{BB962C8B-B14F-4D97-AF65-F5344CB8AC3E}">
        <p14:creationId xmlns:p14="http://schemas.microsoft.com/office/powerpoint/2010/main" val="4080948350"/>
      </p:ext>
    </p:extLst>
  </p:cSld>
  <p:clrMapOvr>
    <a:masterClrMapping/>
  </p:clrMapOvr>
  <mc:AlternateContent xmlns:mc="http://schemas.openxmlformats.org/markup-compatibility/2006" xmlns:p14="http://schemas.microsoft.com/office/powerpoint/2010/main">
    <mc:Choice Requires="p14">
      <p:transition spd="slow" p14:dur="2000" advClick="0" advTm="36000"/>
    </mc:Choice>
    <mc:Fallback xmlns="">
      <p:transition spd="slow" advClick="0" advTm="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Collected and labeled new, tool-specific dataset</a:t>
            </a:r>
          </a:p>
          <a:p>
            <a:r>
              <a:rPr lang="en-US" dirty="0"/>
              <a:t>Used transfer learning to modify </a:t>
            </a:r>
            <a:r>
              <a:rPr lang="en-US" dirty="0" err="1"/>
              <a:t>MobileNet</a:t>
            </a:r>
            <a:r>
              <a:rPr lang="en-US" dirty="0"/>
              <a:t>-SSD classifier trained on the COCO dataset, for our tool dataset. </a:t>
            </a:r>
          </a:p>
          <a:p>
            <a:r>
              <a:rPr lang="en-US" dirty="0"/>
              <a:t>Implemented real-time object tracking using self-trained model.</a:t>
            </a:r>
          </a:p>
          <a:p>
            <a:pPr lvl="1"/>
            <a:r>
              <a:rPr lang="en-US" dirty="0"/>
              <a:t>50 FPS average</a:t>
            </a:r>
          </a:p>
          <a:p>
            <a:r>
              <a:rPr lang="en-US" dirty="0"/>
              <a:t>Incorporated </a:t>
            </a:r>
            <a:r>
              <a:rPr lang="en-US" dirty="0" err="1"/>
              <a:t>medianflow</a:t>
            </a:r>
            <a:r>
              <a:rPr lang="en-US" dirty="0"/>
              <a:t>-based tracking to improve fps and incorporate IDs.</a:t>
            </a:r>
          </a:p>
          <a:p>
            <a:pPr lvl="1"/>
            <a:r>
              <a:rPr lang="en-US" dirty="0"/>
              <a:t>110 FPS average, one object tracked.</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Places to Improve</a:t>
            </a:r>
          </a:p>
        </p:txBody>
      </p:sp>
      <p:sp>
        <p:nvSpPr>
          <p:cNvPr id="499719" name="Rectangle 7"/>
          <p:cNvSpPr>
            <a:spLocks noGrp="1" noChangeArrowheads="1"/>
          </p:cNvSpPr>
          <p:nvPr>
            <p:ph idx="1"/>
          </p:nvPr>
        </p:nvSpPr>
        <p:spPr/>
        <p:txBody>
          <a:bodyPr>
            <a:normAutofit lnSpcReduction="10000"/>
          </a:bodyPr>
          <a:lstStyle/>
          <a:p>
            <a:r>
              <a:rPr lang="en-US" dirty="0"/>
              <a:t>Detection</a:t>
            </a:r>
          </a:p>
          <a:p>
            <a:pPr lvl="1"/>
            <a:r>
              <a:rPr lang="en-US" dirty="0" smtClean="0"/>
              <a:t>Artificially grow dataset with data augmentation</a:t>
            </a:r>
          </a:p>
          <a:p>
            <a:pPr lvl="2"/>
            <a:r>
              <a:rPr lang="en-US" dirty="0" smtClean="0"/>
              <a:t>Apply rotations, translations, flipping, and rescaling</a:t>
            </a:r>
            <a:endParaRPr lang="en-US" dirty="0"/>
          </a:p>
          <a:p>
            <a:pPr lvl="1"/>
            <a:r>
              <a:rPr lang="en-US" dirty="0"/>
              <a:t>Wider variety of training images</a:t>
            </a:r>
          </a:p>
          <a:p>
            <a:pPr lvl="1"/>
            <a:r>
              <a:rPr lang="en-US" dirty="0"/>
              <a:t>More quantitative evaluation techniques</a:t>
            </a:r>
          </a:p>
          <a:p>
            <a:pPr lvl="2"/>
            <a:r>
              <a:rPr lang="en-US" dirty="0"/>
              <a:t>Precision-recall curve</a:t>
            </a:r>
          </a:p>
          <a:p>
            <a:pPr lvl="2"/>
            <a:r>
              <a:rPr lang="en-US" dirty="0"/>
              <a:t>F1 score</a:t>
            </a:r>
          </a:p>
          <a:p>
            <a:r>
              <a:rPr lang="en-US" dirty="0"/>
              <a:t>Tracking</a:t>
            </a:r>
          </a:p>
          <a:p>
            <a:pPr lvl="1"/>
            <a:r>
              <a:rPr lang="en-US" dirty="0"/>
              <a:t>Utilize more complex methods for tracking</a:t>
            </a:r>
          </a:p>
          <a:p>
            <a:pPr lvl="2"/>
            <a:r>
              <a:rPr lang="en-US" dirty="0"/>
              <a:t>Only managed to get KCF, </a:t>
            </a:r>
            <a:r>
              <a:rPr lang="en-US" dirty="0" err="1"/>
              <a:t>medianflow</a:t>
            </a:r>
            <a:r>
              <a:rPr lang="en-US" dirty="0"/>
              <a:t> working</a:t>
            </a:r>
          </a:p>
          <a:p>
            <a:pPr lvl="1"/>
            <a:r>
              <a:rPr lang="en-US" dirty="0"/>
              <a:t>Improve ID incrementing logic.</a:t>
            </a:r>
          </a:p>
          <a:p>
            <a:pPr lvl="2"/>
            <a:r>
              <a:rPr lang="en-US" dirty="0"/>
              <a:t>A number of parameters to tune that may make for more consistent IDs.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Create a more complete training dataset.</a:t>
            </a:r>
          </a:p>
          <a:p>
            <a:pPr lvl="1"/>
            <a:r>
              <a:rPr lang="en-US" dirty="0"/>
              <a:t>More classes of tools</a:t>
            </a:r>
          </a:p>
          <a:p>
            <a:r>
              <a:rPr lang="en-US" dirty="0"/>
              <a:t>Explore alternate detection frameworks.</a:t>
            </a:r>
          </a:p>
          <a:p>
            <a:pPr lvl="1"/>
            <a:r>
              <a:rPr lang="en-US" dirty="0"/>
              <a:t>Inception V2 + </a:t>
            </a:r>
            <a:r>
              <a:rPr lang="en-US" dirty="0" err="1"/>
              <a:t>Resnet</a:t>
            </a:r>
            <a:endParaRPr lang="en-US" dirty="0"/>
          </a:p>
          <a:p>
            <a:r>
              <a:rPr lang="en-US" dirty="0"/>
              <a:t>More exploration of tracking methods.</a:t>
            </a:r>
          </a:p>
          <a:p>
            <a:pPr lvl="1"/>
            <a:r>
              <a:rPr lang="en-US" dirty="0" err="1"/>
              <a:t>Goturn</a:t>
            </a:r>
            <a:r>
              <a:rPr lang="en-US" dirty="0"/>
              <a:t>, TLD, KCF in practice</a:t>
            </a:r>
          </a:p>
          <a:p>
            <a:pPr lvl="1"/>
            <a:r>
              <a:rPr lang="en-US" dirty="0"/>
              <a:t>Hyperparameter tuning </a:t>
            </a:r>
          </a:p>
          <a:p>
            <a:r>
              <a:rPr lang="en-US" dirty="0"/>
              <a:t>Develop a user-facing frontend</a:t>
            </a:r>
          </a:p>
          <a:p>
            <a:pPr lvl="1"/>
            <a:r>
              <a:rPr lang="en-US" dirty="0"/>
              <a:t>Allow user to train new tools, train on their own tools.</a:t>
            </a:r>
          </a:p>
          <a:p>
            <a:pPr marL="320040" lvl="1" indent="0">
              <a:buNone/>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pic>
        <p:nvPicPr>
          <p:cNvPr id="5" name="Slide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222564"/>
            <a:ext cx="609600" cy="609600"/>
          </a:xfrm>
          <a:prstGeom prst="rect">
            <a:avLst/>
          </a:prstGeom>
        </p:spPr>
      </p:pic>
    </p:spTree>
    <p:extLst>
      <p:ext uri="{BB962C8B-B14F-4D97-AF65-F5344CB8AC3E}">
        <p14:creationId xmlns:p14="http://schemas.microsoft.com/office/powerpoint/2010/main" val="435460724"/>
      </p:ext>
    </p:extLst>
  </p:cSld>
  <p:clrMapOvr>
    <a:masterClrMapping/>
  </p:clrMapOvr>
  <mc:AlternateContent xmlns:mc="http://schemas.openxmlformats.org/markup-compatibility/2006">
    <mc:Choice xmlns:p14="http://schemas.microsoft.com/office/powerpoint/2010/main" Requires="p14">
      <p:transition spd="slow" p14:dur="2000" advClick="0" advTm="22000"/>
    </mc:Choice>
    <mc:Fallback>
      <p:transition spd="slow" advClick="0"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sz="2000" dirty="0"/>
              <a:t>Starting the framework for a lab assistant robot</a:t>
            </a:r>
          </a:p>
          <a:p>
            <a:r>
              <a:rPr lang="en-US" sz="2000"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pic>
        <p:nvPicPr>
          <p:cNvPr id="5" name="Slide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6248400"/>
            <a:ext cx="609600" cy="609600"/>
          </a:xfrm>
          <a:prstGeom prst="rect">
            <a:avLst/>
          </a:prstGeom>
        </p:spPr>
      </p:pic>
    </p:spTree>
    <p:extLst>
      <p:ext uri="{BB962C8B-B14F-4D97-AF65-F5344CB8AC3E}">
        <p14:creationId xmlns:p14="http://schemas.microsoft.com/office/powerpoint/2010/main" val="1093133692"/>
      </p:ext>
    </p:extLst>
  </p:cSld>
  <p:clrMapOvr>
    <a:masterClrMapping/>
  </p:clrMapOvr>
  <mc:AlternateContent xmlns:mc="http://schemas.openxmlformats.org/markup-compatibility/2006">
    <mc:Choice xmlns:p14="http://schemas.microsoft.com/office/powerpoint/2010/main" Requires="p14">
      <p:transition spd="slow" p14:dur="2000" advClick="0" advTm="54000"/>
    </mc:Choice>
    <mc:Fallback>
      <p:transition spd="slow" advClick="0" advTm="5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2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pic>
        <p:nvPicPr>
          <p:cNvPr id="2" name="Slide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9000" y="6248400"/>
            <a:ext cx="609600" cy="609600"/>
          </a:xfrm>
          <a:prstGeom prst="rect">
            <a:avLst/>
          </a:prstGeom>
        </p:spPr>
      </p:pic>
    </p:spTree>
    <p:extLst>
      <p:ext uri="{BB962C8B-B14F-4D97-AF65-F5344CB8AC3E}">
        <p14:creationId xmlns:p14="http://schemas.microsoft.com/office/powerpoint/2010/main" val="1455810498"/>
      </p:ext>
    </p:extLst>
  </p:cSld>
  <p:clrMapOvr>
    <a:masterClrMapping/>
  </p:clrMapOvr>
  <mc:AlternateContent xmlns:mc="http://schemas.openxmlformats.org/markup-compatibility/2006">
    <mc:Choice xmlns:p14="http://schemas.microsoft.com/office/powerpoint/2010/main" Requires="p14">
      <p:transition spd="slow" p14:dur="2000" advClick="0" advTm="30000"/>
    </mc:Choice>
    <mc:Fallback>
      <p:transition spd="slow" advClick="0"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xmlns=""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xmlns="" id="{39300D7E-EDFF-45A1-9AE1-A4EA601D2752}"/>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Text Placeholder 6">
            <a:extLst>
              <a:ext uri="{FF2B5EF4-FFF2-40B4-BE49-F238E27FC236}">
                <a16:creationId xmlns:a16="http://schemas.microsoft.com/office/drawing/2014/main" xmlns=""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a16="http://schemas.microsoft.com/office/drawing/2014/main" xmlns="" id="{C4745D95-2514-41E0-8EFA-5915E1EC0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pic>
        <p:nvPicPr>
          <p:cNvPr id="6" name="Slide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6172200"/>
            <a:ext cx="609600" cy="609600"/>
          </a:xfrm>
          <a:prstGeom prst="rect">
            <a:avLst/>
          </a:prstGeom>
        </p:spPr>
      </p:pic>
    </p:spTree>
    <p:extLst>
      <p:ext uri="{BB962C8B-B14F-4D97-AF65-F5344CB8AC3E}">
        <p14:creationId xmlns:p14="http://schemas.microsoft.com/office/powerpoint/2010/main" val="3539070772"/>
      </p:ext>
    </p:extLst>
  </p:cSld>
  <p:clrMapOvr>
    <a:masterClrMapping/>
  </p:clrMapOvr>
  <mc:AlternateContent xmlns:mc="http://schemas.openxmlformats.org/markup-compatibility/2006">
    <mc:Choice xmlns:p14="http://schemas.microsoft.com/office/powerpoint/2010/main" Requires="p14">
      <p:transition spd="slow" p14:dur="2000" advClick="0" advTm="40000"/>
    </mc:Choice>
    <mc:Fallback>
      <p:transition spd="slow" advClick="0"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Detection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xmlns=""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3495595"/>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Single-Shot Detectors</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1026" name="Picture 2" descr="http://joshua881228.webfactional.com/media/uploads/ReadingNote/arXiv_SSD/SS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98" y="2438400"/>
            <a:ext cx="8236202" cy="2376488"/>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6223000"/>
            <a:ext cx="609600" cy="609600"/>
          </a:xfrm>
          <a:prstGeom prst="rect">
            <a:avLst/>
          </a:prstGeom>
        </p:spPr>
      </p:pic>
    </p:spTree>
    <p:extLst>
      <p:ext uri="{BB962C8B-B14F-4D97-AF65-F5344CB8AC3E}">
        <p14:creationId xmlns:p14="http://schemas.microsoft.com/office/powerpoint/2010/main" val="2812588443"/>
      </p:ext>
    </p:extLst>
  </p:cSld>
  <p:clrMapOvr>
    <a:masterClrMapping/>
  </p:clrMapOvr>
  <mc:AlternateContent xmlns:mc="http://schemas.openxmlformats.org/markup-compatibility/2006">
    <mc:Choice xmlns:p14="http://schemas.microsoft.com/office/powerpoint/2010/main" Requires="p14">
      <p:transition spd="slow" p14:dur="2000" advClick="0" advTm="31000"/>
    </mc:Choice>
    <mc:Fallback>
      <p:transition spd="slow" advClick="0" advTm="3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err="1"/>
              <a:t>MobileNets</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84376"/>
            <a:ext cx="9144000" cy="3518297"/>
          </a:xfrm>
          <a:prstGeom prst="rect">
            <a:avLst/>
          </a:prstGeom>
        </p:spPr>
      </p:pic>
      <p:sp>
        <p:nvSpPr>
          <p:cNvPr id="6" name="TextBox 5"/>
          <p:cNvSpPr txBox="1"/>
          <p:nvPr/>
        </p:nvSpPr>
        <p:spPr>
          <a:xfrm>
            <a:off x="4419600" y="6096000"/>
            <a:ext cx="914400" cy="304800"/>
          </a:xfrm>
          <a:prstGeom prst="rect">
            <a:avLst/>
          </a:prstGeom>
          <a:noFill/>
        </p:spPr>
        <p:txBody>
          <a:bodyPr wrap="none" rtlCol="0">
            <a:noAutofit/>
          </a:bodyPr>
          <a:lstStyle/>
          <a:p>
            <a:pPr algn="ctr"/>
            <a:r>
              <a:rPr lang="en-US" sz="1000" dirty="0"/>
              <a:t>A. G. Howard</a:t>
            </a:r>
            <a:r>
              <a:rPr lang="en-US" sz="1000" i="1" dirty="0"/>
              <a:t> et al</a:t>
            </a:r>
            <a:r>
              <a:rPr lang="en-US" sz="1000" dirty="0"/>
              <a:t>, "</a:t>
            </a:r>
            <a:r>
              <a:rPr lang="en-US" sz="1000" dirty="0" err="1"/>
              <a:t>MobileNets</a:t>
            </a:r>
            <a:r>
              <a:rPr lang="en-US" sz="1000" dirty="0"/>
              <a:t>: Efficient Convolutional Neural Networks for Mobile Vision Applications," 2017.</a:t>
            </a:r>
          </a:p>
          <a:p>
            <a:pPr algn="ctr"/>
            <a:endParaRPr lang="en-US" sz="1000" dirty="0" err="1"/>
          </a:p>
        </p:txBody>
      </p:sp>
      <p:pic>
        <p:nvPicPr>
          <p:cNvPr id="2" name="Slide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1225" y="6194425"/>
            <a:ext cx="609600" cy="609600"/>
          </a:xfrm>
          <a:prstGeom prst="rect">
            <a:avLst/>
          </a:prstGeom>
        </p:spPr>
      </p:pic>
    </p:spTree>
    <p:extLst>
      <p:ext uri="{BB962C8B-B14F-4D97-AF65-F5344CB8AC3E}">
        <p14:creationId xmlns:p14="http://schemas.microsoft.com/office/powerpoint/2010/main" val="2619525461"/>
      </p:ext>
    </p:extLst>
  </p:cSld>
  <p:clrMapOvr>
    <a:masterClrMapping/>
  </p:clrMapOvr>
  <mc:AlternateContent xmlns:mc="http://schemas.openxmlformats.org/markup-compatibility/2006">
    <mc:Choice xmlns:p14="http://schemas.microsoft.com/office/powerpoint/2010/main" Requires="p14">
      <p:transition spd="slow" p14:dur="2000" advClick="0" advTm="29000"/>
    </mc:Choice>
    <mc:Fallback>
      <p:transition spd="slow" advClick="0"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342</TotalTime>
  <Words>2771</Words>
  <Application>Microsoft Office PowerPoint</Application>
  <PresentationFormat>On-screen Show (4:3)</PresentationFormat>
  <Paragraphs>271</Paragraphs>
  <Slides>27</Slides>
  <Notes>24</Notes>
  <HiddenSlides>0</HiddenSlides>
  <MMClips>13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Courier New</vt:lpstr>
      <vt:lpstr>Times New Roman</vt:lpstr>
      <vt:lpstr>Verdana</vt:lpstr>
      <vt:lpstr>Wingdings</vt:lpstr>
      <vt:lpstr>WPI-White</vt:lpstr>
      <vt:lpstr>WPI_Gray</vt:lpstr>
      <vt:lpstr>Desktop Object Identification and Tracking</vt:lpstr>
      <vt:lpstr>Introduction</vt:lpstr>
      <vt:lpstr>Motivation</vt:lpstr>
      <vt:lpstr>Introduction</vt:lpstr>
      <vt:lpstr>Desk Camera Configuration</vt:lpstr>
      <vt:lpstr>Code Structure</vt:lpstr>
      <vt:lpstr>Object Detection</vt:lpstr>
      <vt:lpstr>Single-Shot Detectors</vt:lpstr>
      <vt:lpstr>MobileNets</vt:lpstr>
      <vt:lpstr>Transfer Learning</vt:lpstr>
      <vt:lpstr>Gathering Training Set</vt:lpstr>
      <vt:lpstr>Bounding Box Labels</vt:lpstr>
      <vt:lpstr>Training New Model</vt:lpstr>
      <vt:lpstr>Real-time Detection (No Tracking)</vt:lpstr>
      <vt:lpstr>Object Tracking</vt:lpstr>
      <vt:lpstr>What is Object Tracking?</vt:lpstr>
      <vt:lpstr>Why Track?</vt:lpstr>
      <vt:lpstr>Tracking Methods</vt:lpstr>
      <vt:lpstr>Tracking Methods, Continued</vt:lpstr>
      <vt:lpstr>Incorporating Tracking</vt:lpstr>
      <vt:lpstr>Results and Conclusions</vt:lpstr>
      <vt:lpstr>Real-Time Detection (Tracking)</vt:lpstr>
      <vt:lpstr>Results</vt:lpstr>
      <vt:lpstr>Places to Improve</vt:lpstr>
      <vt:lpstr>Future Work</vt:lpstr>
      <vt:lpstr>Any Questions?</vt:lpstr>
      <vt:lpstr>PowerPoint Presentation</vt:lpstr>
    </vt:vector>
  </TitlesOfParts>
  <Company>CCC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Kevin DuCharme</cp:lastModifiedBy>
  <cp:revision>112</cp:revision>
  <dcterms:created xsi:type="dcterms:W3CDTF">2016-10-10T18:04:18Z</dcterms:created>
  <dcterms:modified xsi:type="dcterms:W3CDTF">2017-12-12T00:10:21Z</dcterms:modified>
</cp:coreProperties>
</file>